
<file path=[Content_Types].xml><?xml version="1.0" encoding="utf-8"?>
<Types xmlns="http://schemas.openxmlformats.org/package/2006/content-types">
  <Default Extension="avi" ContentType="video/x-msvideo"/>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sldIdLst>
    <p:sldId id="256" r:id="rId2"/>
    <p:sldId id="257" r:id="rId3"/>
    <p:sldId id="259" r:id="rId4"/>
    <p:sldId id="260" r:id="rId5"/>
    <p:sldId id="262" r:id="rId6"/>
    <p:sldId id="263" r:id="rId7"/>
    <p:sldId id="264" r:id="rId8"/>
    <p:sldId id="265"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4" d="100"/>
          <a:sy n="64" d="100"/>
        </p:scale>
        <p:origin x="72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avi>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a:xfrm>
            <a:off x="5332412" y="5883275"/>
            <a:ext cx="4324044" cy="365125"/>
          </a:xfrm>
        </p:spPr>
        <p:txBody>
          <a:bodyPr/>
          <a:lstStyle/>
          <a:p>
            <a:endParaRPr lang="en-IN"/>
          </a:p>
        </p:txBody>
      </p:sp>
      <p:sp>
        <p:nvSpPr>
          <p:cNvPr id="6" name="Slide Number Placeholder 5"/>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32101390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EFF0E4A-3939-4588-8A90-37A5BE2FA28D}" type="datetimeFigureOut">
              <a:rPr lang="en-IN" smtClean="0"/>
              <a:t>05-08-2021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368991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37949009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23697835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19159652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34905404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1334712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34822484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588213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a:xfrm>
            <a:off x="10951856" y="5867131"/>
            <a:ext cx="551167" cy="365125"/>
          </a:xfrm>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29792699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EFF0E4A-3939-4588-8A90-37A5BE2FA28D}" type="datetimeFigureOut">
              <a:rPr lang="en-IN" smtClean="0"/>
              <a:t>05-08-2021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3480965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EFF0E4A-3939-4588-8A90-37A5BE2FA28D}" type="datetimeFigureOut">
              <a:rPr lang="en-IN" smtClean="0"/>
              <a:t>05-08-2021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31190995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EFF0E4A-3939-4588-8A90-37A5BE2FA28D}" type="datetimeFigureOut">
              <a:rPr lang="en-IN" smtClean="0"/>
              <a:t>05-08-2021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673149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EFF0E4A-3939-4588-8A90-37A5BE2FA28D}" type="datetimeFigureOut">
              <a:rPr lang="en-IN" smtClean="0"/>
              <a:t>05-08-2021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1680098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FF0E4A-3939-4588-8A90-37A5BE2FA28D}" type="datetimeFigureOut">
              <a:rPr lang="en-IN" smtClean="0"/>
              <a:t>05-08-2021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2920605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EFF0E4A-3939-4588-8A90-37A5BE2FA28D}" type="datetimeFigureOut">
              <a:rPr lang="en-IN" smtClean="0"/>
              <a:t>05-08-2021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33232963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EFF0E4A-3939-4588-8A90-37A5BE2FA28D}" type="datetimeFigureOut">
              <a:rPr lang="en-IN" smtClean="0"/>
              <a:t>05-08-2021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30B574B-7CC1-4CCE-967E-BAFFED0F4E0B}" type="slidenum">
              <a:rPr lang="en-IN" smtClean="0"/>
              <a:t>‹#›</a:t>
            </a:fld>
            <a:endParaRPr lang="en-IN"/>
          </a:p>
        </p:txBody>
      </p:sp>
    </p:spTree>
    <p:extLst>
      <p:ext uri="{BB962C8B-B14F-4D97-AF65-F5344CB8AC3E}">
        <p14:creationId xmlns:p14="http://schemas.microsoft.com/office/powerpoint/2010/main" val="39966854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EFF0E4A-3939-4588-8A90-37A5BE2FA28D}" type="datetimeFigureOut">
              <a:rPr lang="en-IN" smtClean="0"/>
              <a:t>05-08-2021</a:t>
            </a:fld>
            <a:endParaRPr lang="en-IN"/>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30B574B-7CC1-4CCE-967E-BAFFED0F4E0B}" type="slidenum">
              <a:rPr lang="en-IN" smtClean="0"/>
              <a:t>‹#›</a:t>
            </a:fld>
            <a:endParaRPr lang="en-IN"/>
          </a:p>
        </p:txBody>
      </p:sp>
    </p:spTree>
    <p:extLst>
      <p:ext uri="{BB962C8B-B14F-4D97-AF65-F5344CB8AC3E}">
        <p14:creationId xmlns:p14="http://schemas.microsoft.com/office/powerpoint/2010/main" val="2987943393"/>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testasp.vulnweb.com/"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png"/><Relationship Id="rId7" Type="http://schemas.openxmlformats.org/officeDocument/2006/relationships/image" Target="../media/image2.png"/><Relationship Id="rId2" Type="http://schemas.openxmlformats.org/officeDocument/2006/relationships/hyperlink" Target="http://testasp.vulnweb.com/" TargetMode="Externa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testasp.vulnweb.com/" TargetMode="Externa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1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A0D375F-A62B-46B2-9D23-37787A3E545C}"/>
              </a:ext>
            </a:extLst>
          </p:cNvPr>
          <p:cNvSpPr>
            <a:spLocks noGrp="1"/>
          </p:cNvSpPr>
          <p:nvPr>
            <p:ph type="subTitle" idx="1"/>
          </p:nvPr>
        </p:nvSpPr>
        <p:spPr>
          <a:xfrm>
            <a:off x="2709703" y="93854"/>
            <a:ext cx="7746263" cy="1117514"/>
          </a:xfrm>
        </p:spPr>
        <p:txBody>
          <a:bodyPr>
            <a:normAutofit/>
          </a:bodyPr>
          <a:lstStyle/>
          <a:p>
            <a:pPr algn="ctr"/>
            <a:r>
              <a:rPr lang="en-US" sz="6600" u="sng" dirty="0">
                <a:latin typeface="NEW TIMES ROMAN"/>
              </a:rPr>
              <a:t>TASK-3</a:t>
            </a:r>
            <a:r>
              <a:rPr lang="en-US" u="sng" dirty="0">
                <a:latin typeface="NEW TIMES ROMAN"/>
              </a:rPr>
              <a:t> </a:t>
            </a:r>
            <a:endParaRPr lang="en-IN" u="sng" dirty="0">
              <a:latin typeface="NEW TIMES ROMAN"/>
            </a:endParaRPr>
          </a:p>
        </p:txBody>
      </p:sp>
      <p:sp>
        <p:nvSpPr>
          <p:cNvPr id="5" name="TextBox 4">
            <a:extLst>
              <a:ext uri="{FF2B5EF4-FFF2-40B4-BE49-F238E27FC236}">
                <a16:creationId xmlns:a16="http://schemas.microsoft.com/office/drawing/2014/main" id="{A46C6E6A-544C-4BF3-83CB-F7511D62CFCD}"/>
              </a:ext>
            </a:extLst>
          </p:cNvPr>
          <p:cNvSpPr txBox="1"/>
          <p:nvPr/>
        </p:nvSpPr>
        <p:spPr>
          <a:xfrm>
            <a:off x="3232787" y="3697355"/>
            <a:ext cx="8594771" cy="830997"/>
          </a:xfrm>
          <a:prstGeom prst="rect">
            <a:avLst/>
          </a:prstGeom>
          <a:noFill/>
        </p:spPr>
        <p:txBody>
          <a:bodyPr wrap="square" rtlCol="0">
            <a:spAutoFit/>
          </a:bodyPr>
          <a:lstStyle/>
          <a:p>
            <a:r>
              <a:rPr lang="en-US" sz="2400" dirty="0">
                <a:solidFill>
                  <a:schemeClr val="bg2">
                    <a:lumMod val="50000"/>
                  </a:schemeClr>
                </a:solidFill>
              </a:rPr>
              <a:t>TO FIND AND REPORT THE </a:t>
            </a:r>
            <a:r>
              <a:rPr lang="en-US" sz="2400" dirty="0">
                <a:solidFill>
                  <a:schemeClr val="accent4"/>
                </a:solidFill>
              </a:rPr>
              <a:t>CRITICAL</a:t>
            </a:r>
            <a:r>
              <a:rPr lang="en-US" sz="2400" dirty="0">
                <a:solidFill>
                  <a:schemeClr val="bg2">
                    <a:lumMod val="50000"/>
                  </a:schemeClr>
                </a:solidFill>
              </a:rPr>
              <a:t> </a:t>
            </a:r>
            <a:r>
              <a:rPr lang="en-IN" sz="2400" b="0" i="0" dirty="0">
                <a:solidFill>
                  <a:schemeClr val="accent4"/>
                </a:solidFill>
                <a:effectLst/>
                <a:latin typeface="Trebuchet MS (Body)"/>
              </a:rPr>
              <a:t>VULNERABILITIES </a:t>
            </a:r>
            <a:r>
              <a:rPr lang="en-IN" sz="2400" b="0" i="0" dirty="0">
                <a:solidFill>
                  <a:schemeClr val="tx2">
                    <a:lumMod val="50000"/>
                    <a:lumOff val="50000"/>
                  </a:schemeClr>
                </a:solidFill>
                <a:effectLst/>
                <a:latin typeface="Trebuchet MS (Body)"/>
              </a:rPr>
              <a:t>USING PAYLOADS</a:t>
            </a:r>
            <a:endParaRPr lang="en-IN" sz="2400" dirty="0">
              <a:solidFill>
                <a:schemeClr val="bg2">
                  <a:lumMod val="50000"/>
                </a:schemeClr>
              </a:solidFill>
              <a:latin typeface="Trebuchet MS (Body)"/>
            </a:endParaRPr>
          </a:p>
        </p:txBody>
      </p:sp>
      <p:sp>
        <p:nvSpPr>
          <p:cNvPr id="6" name="TextBox 5">
            <a:extLst>
              <a:ext uri="{FF2B5EF4-FFF2-40B4-BE49-F238E27FC236}">
                <a16:creationId xmlns:a16="http://schemas.microsoft.com/office/drawing/2014/main" id="{B242D080-086B-4C5C-88F4-5C39AC389B54}"/>
              </a:ext>
            </a:extLst>
          </p:cNvPr>
          <p:cNvSpPr txBox="1"/>
          <p:nvPr/>
        </p:nvSpPr>
        <p:spPr>
          <a:xfrm>
            <a:off x="2915666" y="2823693"/>
            <a:ext cx="1371600" cy="461665"/>
          </a:xfrm>
          <a:prstGeom prst="rect">
            <a:avLst/>
          </a:prstGeom>
          <a:noFill/>
        </p:spPr>
        <p:txBody>
          <a:bodyPr wrap="square" rtlCol="0">
            <a:spAutoFit/>
          </a:bodyPr>
          <a:lstStyle/>
          <a:p>
            <a:r>
              <a:rPr lang="en-US" sz="2400" u="sng" dirty="0"/>
              <a:t>TOPIC–</a:t>
            </a:r>
          </a:p>
        </p:txBody>
      </p:sp>
      <p:sp>
        <p:nvSpPr>
          <p:cNvPr id="11" name="TextBox 10">
            <a:extLst>
              <a:ext uri="{FF2B5EF4-FFF2-40B4-BE49-F238E27FC236}">
                <a16:creationId xmlns:a16="http://schemas.microsoft.com/office/drawing/2014/main" id="{BEE8F5B9-DC1B-4AE6-8711-61E2B5E645F0}"/>
              </a:ext>
            </a:extLst>
          </p:cNvPr>
          <p:cNvSpPr txBox="1"/>
          <p:nvPr/>
        </p:nvSpPr>
        <p:spPr>
          <a:xfrm>
            <a:off x="7904735" y="6211669"/>
            <a:ext cx="4287265" cy="646331"/>
          </a:xfrm>
          <a:prstGeom prst="rect">
            <a:avLst/>
          </a:prstGeom>
          <a:noFill/>
        </p:spPr>
        <p:txBody>
          <a:bodyPr wrap="square" rtlCol="0">
            <a:spAutoFit/>
          </a:bodyPr>
          <a:lstStyle/>
          <a:p>
            <a:r>
              <a:rPr lang="en-US" dirty="0"/>
              <a:t>NAME: Naveen Kumar A</a:t>
            </a:r>
          </a:p>
          <a:p>
            <a:r>
              <a:rPr lang="en-US" dirty="0"/>
              <a:t>E-MAIL: naveenkumar.ct19@bitsathy.ac.in</a:t>
            </a:r>
            <a:endParaRPr lang="en-IN" dirty="0"/>
          </a:p>
        </p:txBody>
      </p:sp>
      <p:sp>
        <p:nvSpPr>
          <p:cNvPr id="12" name="TextBox 11">
            <a:extLst>
              <a:ext uri="{FF2B5EF4-FFF2-40B4-BE49-F238E27FC236}">
                <a16:creationId xmlns:a16="http://schemas.microsoft.com/office/drawing/2014/main" id="{17F97E58-682A-4581-AE80-C4ECE3F03558}"/>
              </a:ext>
            </a:extLst>
          </p:cNvPr>
          <p:cNvSpPr txBox="1"/>
          <p:nvPr/>
        </p:nvSpPr>
        <p:spPr>
          <a:xfrm>
            <a:off x="3947103" y="5034356"/>
            <a:ext cx="5603100" cy="461665"/>
          </a:xfrm>
          <a:prstGeom prst="rect">
            <a:avLst/>
          </a:prstGeom>
          <a:noFill/>
        </p:spPr>
        <p:txBody>
          <a:bodyPr wrap="square" rtlCol="0">
            <a:spAutoFit/>
          </a:bodyPr>
          <a:lstStyle/>
          <a:p>
            <a:r>
              <a:rPr lang="en-US" sz="2400" b="0" i="0" dirty="0">
                <a:solidFill>
                  <a:schemeClr val="accent4"/>
                </a:solidFill>
                <a:effectLst/>
                <a:latin typeface="Poppins"/>
              </a:rPr>
              <a:t>🐞 </a:t>
            </a:r>
            <a:r>
              <a:rPr lang="en-IN" sz="2400" b="0" i="0" dirty="0">
                <a:solidFill>
                  <a:srgbClr val="666666"/>
                </a:solidFill>
                <a:effectLst/>
                <a:latin typeface="Poppins"/>
              </a:rPr>
              <a:t> </a:t>
            </a:r>
            <a:r>
              <a:rPr lang="en-IN" sz="2400" b="0" i="0" u="none" strike="noStrike" dirty="0">
                <a:solidFill>
                  <a:srgbClr val="F28F3D"/>
                </a:solidFill>
                <a:effectLst/>
                <a:latin typeface="Poppins"/>
                <a:hlinkClick r:id="rId2"/>
              </a:rPr>
              <a:t>http://testasp.vulnweb.com/</a:t>
            </a:r>
            <a:r>
              <a:rPr lang="en-US" sz="2400" b="0" i="0" dirty="0">
                <a:solidFill>
                  <a:schemeClr val="accent4"/>
                </a:solidFill>
                <a:effectLst/>
                <a:latin typeface="Poppins"/>
              </a:rPr>
              <a:t>🐞</a:t>
            </a:r>
            <a:endParaRPr lang="en-IN" sz="2400" dirty="0">
              <a:solidFill>
                <a:schemeClr val="accent4"/>
              </a:solidFill>
            </a:endParaRPr>
          </a:p>
        </p:txBody>
      </p:sp>
      <p:pic>
        <p:nvPicPr>
          <p:cNvPr id="14" name="Picture 13">
            <a:extLst>
              <a:ext uri="{FF2B5EF4-FFF2-40B4-BE49-F238E27FC236}">
                <a16:creationId xmlns:a16="http://schemas.microsoft.com/office/drawing/2014/main" id="{D92B4DA8-7A04-4C5F-BDA0-0A68E9FF93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3458" y="0"/>
            <a:ext cx="2928542" cy="373135"/>
          </a:xfrm>
          <a:prstGeom prst="rect">
            <a:avLst/>
          </a:prstGeom>
        </p:spPr>
      </p:pic>
    </p:spTree>
    <p:extLst>
      <p:ext uri="{BB962C8B-B14F-4D97-AF65-F5344CB8AC3E}">
        <p14:creationId xmlns:p14="http://schemas.microsoft.com/office/powerpoint/2010/main" val="40162873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CAEA0-486D-4558-9CEF-17216BF3E96B}"/>
              </a:ext>
            </a:extLst>
          </p:cNvPr>
          <p:cNvSpPr>
            <a:spLocks noGrp="1"/>
          </p:cNvSpPr>
          <p:nvPr>
            <p:ph type="title"/>
          </p:nvPr>
        </p:nvSpPr>
        <p:spPr>
          <a:xfrm>
            <a:off x="1484311" y="685800"/>
            <a:ext cx="10018713" cy="765313"/>
          </a:xfrm>
        </p:spPr>
        <p:txBody>
          <a:bodyPr/>
          <a:lstStyle/>
          <a:p>
            <a:r>
              <a:rPr lang="en-US" u="sng" dirty="0"/>
              <a:t>WEBSITE INFORMATION </a:t>
            </a:r>
            <a:endParaRPr lang="en-IN" u="sng" dirty="0"/>
          </a:p>
        </p:txBody>
      </p:sp>
      <p:sp>
        <p:nvSpPr>
          <p:cNvPr id="3" name="Content Placeholder 2">
            <a:extLst>
              <a:ext uri="{FF2B5EF4-FFF2-40B4-BE49-F238E27FC236}">
                <a16:creationId xmlns:a16="http://schemas.microsoft.com/office/drawing/2014/main" id="{F294C626-5CC1-4E71-834E-4D0B2A5338DE}"/>
              </a:ext>
            </a:extLst>
          </p:cNvPr>
          <p:cNvSpPr>
            <a:spLocks noGrp="1"/>
          </p:cNvSpPr>
          <p:nvPr>
            <p:ph idx="1"/>
          </p:nvPr>
        </p:nvSpPr>
        <p:spPr>
          <a:xfrm>
            <a:off x="1484310" y="2027583"/>
            <a:ext cx="10018713" cy="884582"/>
          </a:xfrm>
        </p:spPr>
        <p:txBody>
          <a:bodyPr/>
          <a:lstStyle/>
          <a:p>
            <a:pPr marL="0" indent="0">
              <a:buNone/>
            </a:pPr>
            <a:r>
              <a:rPr lang="en-US" dirty="0"/>
              <a:t>WEBSITE URL- </a:t>
            </a:r>
            <a:r>
              <a:rPr lang="en-US" sz="2400" b="0" i="0" dirty="0">
                <a:solidFill>
                  <a:schemeClr val="accent4"/>
                </a:solidFill>
                <a:effectLst/>
                <a:latin typeface="Poppins"/>
              </a:rPr>
              <a:t>🐞 </a:t>
            </a:r>
            <a:r>
              <a:rPr lang="en-IN" b="0" i="0" dirty="0">
                <a:solidFill>
                  <a:srgbClr val="666666"/>
                </a:solidFill>
                <a:effectLst/>
                <a:latin typeface="Poppins"/>
              </a:rPr>
              <a:t> </a:t>
            </a:r>
            <a:r>
              <a:rPr lang="en-IN" b="0" i="0" u="none" strike="noStrike" dirty="0">
                <a:solidFill>
                  <a:srgbClr val="F28F3D"/>
                </a:solidFill>
                <a:effectLst/>
                <a:latin typeface="Poppins"/>
                <a:hlinkClick r:id="rId2"/>
              </a:rPr>
              <a:t>http://testasp.vulnweb.com/</a:t>
            </a:r>
            <a:r>
              <a:rPr lang="en-US" sz="2400" b="0" i="0" dirty="0">
                <a:solidFill>
                  <a:schemeClr val="accent4"/>
                </a:solidFill>
                <a:effectLst/>
                <a:latin typeface="Poppins"/>
              </a:rPr>
              <a:t>🐞</a:t>
            </a:r>
            <a:endParaRPr lang="en-IN" sz="2400" dirty="0">
              <a:solidFill>
                <a:schemeClr val="accent4"/>
              </a:solidFill>
            </a:endParaRPr>
          </a:p>
          <a:p>
            <a:pPr marL="0" indent="0">
              <a:buNone/>
            </a:pPr>
            <a:endParaRPr lang="en-IN" dirty="0"/>
          </a:p>
        </p:txBody>
      </p:sp>
      <p:pic>
        <p:nvPicPr>
          <p:cNvPr id="16" name="Picture 15">
            <a:extLst>
              <a:ext uri="{FF2B5EF4-FFF2-40B4-BE49-F238E27FC236}">
                <a16:creationId xmlns:a16="http://schemas.microsoft.com/office/drawing/2014/main" id="{673CB2FD-4C0D-43F8-A6F8-B4DBD7780E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06218" y="1232908"/>
            <a:ext cx="993609" cy="993609"/>
          </a:xfrm>
          <a:prstGeom prst="rect">
            <a:avLst/>
          </a:prstGeom>
        </p:spPr>
      </p:pic>
      <p:pic>
        <p:nvPicPr>
          <p:cNvPr id="18" name="Picture 17">
            <a:extLst>
              <a:ext uri="{FF2B5EF4-FFF2-40B4-BE49-F238E27FC236}">
                <a16:creationId xmlns:a16="http://schemas.microsoft.com/office/drawing/2014/main" id="{860C4F65-345F-4109-9E86-07DE58FD4E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39485" y="2723777"/>
            <a:ext cx="993609" cy="993609"/>
          </a:xfrm>
          <a:prstGeom prst="rect">
            <a:avLst/>
          </a:prstGeom>
        </p:spPr>
      </p:pic>
      <p:pic>
        <p:nvPicPr>
          <p:cNvPr id="20" name="Picture 19">
            <a:extLst>
              <a:ext uri="{FF2B5EF4-FFF2-40B4-BE49-F238E27FC236}">
                <a16:creationId xmlns:a16="http://schemas.microsoft.com/office/drawing/2014/main" id="{3F2D056A-A319-4BC6-B73F-08AECCB9AB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105202" y="4214646"/>
            <a:ext cx="983821" cy="983821"/>
          </a:xfrm>
          <a:prstGeom prst="rect">
            <a:avLst/>
          </a:prstGeom>
        </p:spPr>
      </p:pic>
      <p:pic>
        <p:nvPicPr>
          <p:cNvPr id="22" name="Picture 21">
            <a:extLst>
              <a:ext uri="{FF2B5EF4-FFF2-40B4-BE49-F238E27FC236}">
                <a16:creationId xmlns:a16="http://schemas.microsoft.com/office/drawing/2014/main" id="{E87B5918-BBB4-470E-BED7-3B8344CE5DC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43797" y="5625092"/>
            <a:ext cx="1184984" cy="1184984"/>
          </a:xfrm>
          <a:prstGeom prst="rect">
            <a:avLst/>
          </a:prstGeom>
        </p:spPr>
      </p:pic>
      <p:pic>
        <p:nvPicPr>
          <p:cNvPr id="10" name="Picture 9">
            <a:extLst>
              <a:ext uri="{FF2B5EF4-FFF2-40B4-BE49-F238E27FC236}">
                <a16:creationId xmlns:a16="http://schemas.microsoft.com/office/drawing/2014/main" id="{AEF77830-D0FC-47D1-B51E-2302DE727F2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263458" y="0"/>
            <a:ext cx="2928542" cy="373135"/>
          </a:xfrm>
          <a:prstGeom prst="rect">
            <a:avLst/>
          </a:prstGeom>
        </p:spPr>
      </p:pic>
      <p:pic>
        <p:nvPicPr>
          <p:cNvPr id="7" name="Picture 6">
            <a:extLst>
              <a:ext uri="{FF2B5EF4-FFF2-40B4-BE49-F238E27FC236}">
                <a16:creationId xmlns:a16="http://schemas.microsoft.com/office/drawing/2014/main" id="{C5964B5A-A56E-4F79-A4B5-93DBC5A3592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80322" y="2611865"/>
            <a:ext cx="7941365" cy="3391625"/>
          </a:xfrm>
          <a:prstGeom prst="rect">
            <a:avLst/>
          </a:prstGeom>
        </p:spPr>
      </p:pic>
    </p:spTree>
    <p:extLst>
      <p:ext uri="{BB962C8B-B14F-4D97-AF65-F5344CB8AC3E}">
        <p14:creationId xmlns:p14="http://schemas.microsoft.com/office/powerpoint/2010/main" val="30896842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EC094-1FE2-4833-B700-1212953ADC8C}"/>
              </a:ext>
            </a:extLst>
          </p:cNvPr>
          <p:cNvSpPr>
            <a:spLocks noGrp="1"/>
          </p:cNvSpPr>
          <p:nvPr>
            <p:ph type="title"/>
          </p:nvPr>
        </p:nvSpPr>
        <p:spPr>
          <a:xfrm>
            <a:off x="1484311" y="685801"/>
            <a:ext cx="10018713" cy="894522"/>
          </a:xfrm>
        </p:spPr>
        <p:txBody>
          <a:bodyPr/>
          <a:lstStyle/>
          <a:p>
            <a:r>
              <a:rPr lang="en-US" u="sng" dirty="0"/>
              <a:t>REPORT </a:t>
            </a:r>
            <a:endParaRPr lang="en-IN" u="sng" dirty="0"/>
          </a:p>
        </p:txBody>
      </p:sp>
      <p:sp>
        <p:nvSpPr>
          <p:cNvPr id="11" name="TextBox 10">
            <a:extLst>
              <a:ext uri="{FF2B5EF4-FFF2-40B4-BE49-F238E27FC236}">
                <a16:creationId xmlns:a16="http://schemas.microsoft.com/office/drawing/2014/main" id="{AB75325E-D182-473E-98D7-3A7F8F79FBD0}"/>
              </a:ext>
            </a:extLst>
          </p:cNvPr>
          <p:cNvSpPr txBox="1"/>
          <p:nvPr/>
        </p:nvSpPr>
        <p:spPr>
          <a:xfrm>
            <a:off x="2636501" y="3503081"/>
            <a:ext cx="9124939" cy="3170099"/>
          </a:xfrm>
          <a:prstGeom prst="rect">
            <a:avLst/>
          </a:prstGeom>
          <a:noFill/>
        </p:spPr>
        <p:txBody>
          <a:bodyPr wrap="square" rtlCol="0">
            <a:spAutoFit/>
          </a:bodyPr>
          <a:lstStyle/>
          <a:p>
            <a:r>
              <a:rPr lang="en-US" sz="2000" u="sng" dirty="0"/>
              <a:t>STEPS</a:t>
            </a:r>
            <a:r>
              <a:rPr lang="en-US" sz="2000" dirty="0"/>
              <a:t> –   </a:t>
            </a:r>
            <a:r>
              <a:rPr lang="en-US" sz="2000" b="0" i="0" u="none" strike="noStrike" dirty="0">
                <a:solidFill>
                  <a:srgbClr val="F28F3D"/>
                </a:solidFill>
                <a:effectLst/>
                <a:latin typeface="Poppins"/>
                <a:hlinkClick r:id="rId2"/>
              </a:rPr>
              <a:t>http://testasp.vulnweb.com/</a:t>
            </a:r>
            <a:r>
              <a:rPr lang="en-US" sz="2000" b="0" i="0" dirty="0">
                <a:solidFill>
                  <a:schemeClr val="accent4"/>
                </a:solidFill>
                <a:effectLst/>
                <a:latin typeface="Poppins"/>
              </a:rPr>
              <a:t>🐞 🐞</a:t>
            </a:r>
            <a:endParaRPr lang="en-US" sz="2000" b="0" i="0" dirty="0">
              <a:solidFill>
                <a:srgbClr val="666666"/>
              </a:solidFill>
              <a:effectLst/>
              <a:latin typeface="Poppins"/>
            </a:endParaRPr>
          </a:p>
          <a:p>
            <a:endParaRPr lang="en-US" sz="2000" b="0" i="0" dirty="0">
              <a:solidFill>
                <a:srgbClr val="666666"/>
              </a:solidFill>
              <a:effectLst/>
              <a:latin typeface="Poppins"/>
            </a:endParaRPr>
          </a:p>
          <a:p>
            <a:pPr algn="l"/>
            <a:r>
              <a:rPr lang="en-US" sz="2000" b="0" i="0" dirty="0">
                <a:solidFill>
                  <a:schemeClr val="tx2">
                    <a:lumMod val="75000"/>
                    <a:lumOff val="25000"/>
                  </a:schemeClr>
                </a:solidFill>
                <a:effectLst/>
                <a:latin typeface="Poppins"/>
              </a:rPr>
              <a:t>Step 1: Visit </a:t>
            </a:r>
            <a:r>
              <a:rPr lang="en-US" sz="2000" b="0" i="0" u="none" strike="noStrike" dirty="0">
                <a:solidFill>
                  <a:srgbClr val="F28F3D"/>
                </a:solidFill>
                <a:effectLst/>
                <a:latin typeface="Poppins"/>
                <a:hlinkClick r:id="rId2"/>
              </a:rPr>
              <a:t>http://testasp.vulnweb.com/</a:t>
            </a:r>
            <a:endParaRPr lang="en-US" sz="2000" b="0" i="0" dirty="0">
              <a:solidFill>
                <a:srgbClr val="666666"/>
              </a:solidFill>
              <a:effectLst/>
              <a:latin typeface="Poppins"/>
            </a:endParaRPr>
          </a:p>
          <a:p>
            <a:pPr algn="l"/>
            <a:r>
              <a:rPr lang="en-US" sz="2000" b="0" i="0" dirty="0">
                <a:solidFill>
                  <a:schemeClr val="tx2">
                    <a:lumMod val="75000"/>
                    <a:lumOff val="25000"/>
                  </a:schemeClr>
                </a:solidFill>
                <a:effectLst/>
                <a:latin typeface="Poppins"/>
              </a:rPr>
              <a:t>Step 2: On the top menu you will find a search option.</a:t>
            </a:r>
          </a:p>
          <a:p>
            <a:pPr algn="l"/>
            <a:r>
              <a:rPr lang="en-US" sz="2000" b="0" i="0" dirty="0">
                <a:solidFill>
                  <a:schemeClr val="tx2">
                    <a:lumMod val="75000"/>
                    <a:lumOff val="25000"/>
                  </a:schemeClr>
                </a:solidFill>
                <a:effectLst/>
                <a:latin typeface="Poppins"/>
              </a:rPr>
              <a:t>Step 3: Click on it and you will be prompted with the Search box.</a:t>
            </a:r>
          </a:p>
          <a:p>
            <a:pPr algn="l"/>
            <a:r>
              <a:rPr lang="en-US" sz="2000" b="0" i="0" dirty="0">
                <a:solidFill>
                  <a:schemeClr val="tx2">
                    <a:lumMod val="75000"/>
                    <a:lumOff val="25000"/>
                  </a:schemeClr>
                </a:solidFill>
                <a:effectLst/>
                <a:latin typeface="Poppins"/>
              </a:rPr>
              <a:t>Step 4: You can intercept the request in Burp Suite</a:t>
            </a:r>
          </a:p>
          <a:p>
            <a:pPr algn="l"/>
            <a:r>
              <a:rPr lang="en-US" sz="2000" b="0" i="0" dirty="0">
                <a:solidFill>
                  <a:schemeClr val="tx2">
                    <a:lumMod val="75000"/>
                    <a:lumOff val="25000"/>
                  </a:schemeClr>
                </a:solidFill>
                <a:effectLst/>
                <a:latin typeface="Poppins"/>
              </a:rPr>
              <a:t>Step 5: Now you can find different payloads for XSS. </a:t>
            </a:r>
          </a:p>
          <a:p>
            <a:pPr algn="l"/>
            <a:r>
              <a:rPr lang="en-US" sz="2000" b="0" i="0" dirty="0">
                <a:solidFill>
                  <a:schemeClr val="tx2">
                    <a:lumMod val="75000"/>
                    <a:lumOff val="25000"/>
                  </a:schemeClr>
                </a:solidFill>
                <a:effectLst/>
                <a:latin typeface="Poppins"/>
              </a:rPr>
              <a:t>Step 6: Send the request to the intruder and paste all the payloads.</a:t>
            </a:r>
          </a:p>
          <a:p>
            <a:pPr algn="l"/>
            <a:r>
              <a:rPr lang="en-US" sz="2000" b="0" i="0" dirty="0">
                <a:solidFill>
                  <a:schemeClr val="tx2">
                    <a:lumMod val="75000"/>
                    <a:lumOff val="25000"/>
                  </a:schemeClr>
                </a:solidFill>
                <a:effectLst/>
                <a:latin typeface="Poppins"/>
              </a:rPr>
              <a:t>Step 7: Try to find a successful payload for XSS.</a:t>
            </a:r>
          </a:p>
          <a:p>
            <a:endParaRPr lang="en-IN" sz="2000" dirty="0"/>
          </a:p>
        </p:txBody>
      </p:sp>
      <p:pic>
        <p:nvPicPr>
          <p:cNvPr id="13" name="Picture 12">
            <a:extLst>
              <a:ext uri="{FF2B5EF4-FFF2-40B4-BE49-F238E27FC236}">
                <a16:creationId xmlns:a16="http://schemas.microsoft.com/office/drawing/2014/main" id="{E1530E5A-BA92-48AC-8638-D63AF05EF5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19859" y="4441483"/>
            <a:ext cx="889091" cy="880458"/>
          </a:xfrm>
          <a:prstGeom prst="rect">
            <a:avLst/>
          </a:prstGeom>
        </p:spPr>
      </p:pic>
      <p:pic>
        <p:nvPicPr>
          <p:cNvPr id="7" name="Picture 6">
            <a:extLst>
              <a:ext uri="{FF2B5EF4-FFF2-40B4-BE49-F238E27FC236}">
                <a16:creationId xmlns:a16="http://schemas.microsoft.com/office/drawing/2014/main" id="{9176F8FB-14DD-41E1-B308-8A65607FE7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3458" y="0"/>
            <a:ext cx="2928542" cy="373135"/>
          </a:xfrm>
          <a:prstGeom prst="rect">
            <a:avLst/>
          </a:prstGeom>
        </p:spPr>
      </p:pic>
      <p:sp>
        <p:nvSpPr>
          <p:cNvPr id="10" name="TextBox 9">
            <a:extLst>
              <a:ext uri="{FF2B5EF4-FFF2-40B4-BE49-F238E27FC236}">
                <a16:creationId xmlns:a16="http://schemas.microsoft.com/office/drawing/2014/main" id="{B955B32C-DB6D-4FAF-BFF6-DF076E44AD28}"/>
              </a:ext>
            </a:extLst>
          </p:cNvPr>
          <p:cNvSpPr txBox="1"/>
          <p:nvPr/>
        </p:nvSpPr>
        <p:spPr>
          <a:xfrm>
            <a:off x="2745831" y="1848677"/>
            <a:ext cx="8316421" cy="1200329"/>
          </a:xfrm>
          <a:prstGeom prst="rect">
            <a:avLst/>
          </a:prstGeom>
          <a:noFill/>
        </p:spPr>
        <p:txBody>
          <a:bodyPr wrap="square" rtlCol="0">
            <a:spAutoFit/>
          </a:bodyPr>
          <a:lstStyle/>
          <a:p>
            <a:r>
              <a:rPr lang="en-US" dirty="0"/>
              <a:t>Tittle –  cross site scripting</a:t>
            </a:r>
          </a:p>
          <a:p>
            <a:r>
              <a:rPr lang="en-US" dirty="0"/>
              <a:t>Domain – vulnweb.com</a:t>
            </a:r>
          </a:p>
          <a:p>
            <a:r>
              <a:rPr lang="en-US" dirty="0"/>
              <a:t>Sub-Domain –  testasp.vulnweb.com</a:t>
            </a:r>
          </a:p>
          <a:p>
            <a:endParaRPr lang="en-IN" dirty="0"/>
          </a:p>
        </p:txBody>
      </p:sp>
      <p:pic>
        <p:nvPicPr>
          <p:cNvPr id="14" name="Picture 13">
            <a:extLst>
              <a:ext uri="{FF2B5EF4-FFF2-40B4-BE49-F238E27FC236}">
                <a16:creationId xmlns:a16="http://schemas.microsoft.com/office/drawing/2014/main" id="{D4554490-85C5-4853-B9EC-5F07A869494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17399" y="2034398"/>
            <a:ext cx="513420" cy="513420"/>
          </a:xfrm>
          <a:prstGeom prst="rect">
            <a:avLst/>
          </a:prstGeom>
        </p:spPr>
      </p:pic>
      <p:pic>
        <p:nvPicPr>
          <p:cNvPr id="18" name="Picture 17">
            <a:extLst>
              <a:ext uri="{FF2B5EF4-FFF2-40B4-BE49-F238E27FC236}">
                <a16:creationId xmlns:a16="http://schemas.microsoft.com/office/drawing/2014/main" id="{6DFDB748-BCB4-48A0-A085-4F45B0D2E89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27015" y="2034398"/>
            <a:ext cx="546347" cy="546347"/>
          </a:xfrm>
          <a:prstGeom prst="rect">
            <a:avLst/>
          </a:prstGeom>
        </p:spPr>
      </p:pic>
    </p:spTree>
    <p:extLst>
      <p:ext uri="{BB962C8B-B14F-4D97-AF65-F5344CB8AC3E}">
        <p14:creationId xmlns:p14="http://schemas.microsoft.com/office/powerpoint/2010/main" val="1806621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D24EF79-1D21-419C-9739-7568355B776A}"/>
              </a:ext>
            </a:extLst>
          </p:cNvPr>
          <p:cNvSpPr txBox="1"/>
          <p:nvPr/>
        </p:nvSpPr>
        <p:spPr>
          <a:xfrm>
            <a:off x="1702973" y="699973"/>
            <a:ext cx="9320340" cy="5324535"/>
          </a:xfrm>
          <a:prstGeom prst="rect">
            <a:avLst/>
          </a:prstGeom>
          <a:noFill/>
        </p:spPr>
        <p:txBody>
          <a:bodyPr wrap="square" rtlCol="0">
            <a:spAutoFit/>
          </a:bodyPr>
          <a:lstStyle/>
          <a:p>
            <a:pPr algn="ctr"/>
            <a:r>
              <a:rPr lang="en-US" sz="4000" u="sng" dirty="0"/>
              <a:t>IMPACT</a:t>
            </a:r>
            <a:r>
              <a:rPr lang="en-US" sz="4000" dirty="0"/>
              <a:t>  </a:t>
            </a:r>
          </a:p>
          <a:p>
            <a:endParaRPr lang="en-US" sz="2000" kern="1200" dirty="0">
              <a:solidFill>
                <a:srgbClr val="202124"/>
              </a:solidFill>
              <a:latin typeface="arial" panose="020B0604020202020204" pitchFamily="34" charset="0"/>
              <a:ea typeface="+mn-ea"/>
              <a:cs typeface="+mn-cs"/>
            </a:endParaRPr>
          </a:p>
          <a:p>
            <a:pPr marL="342900" indent="-342900">
              <a:buFont typeface="Arial" panose="020B0604020202020204" pitchFamily="34" charset="0"/>
              <a:buChar char="•"/>
            </a:pPr>
            <a:r>
              <a:rPr lang="en-US" sz="2000" b="0" i="0" dirty="0">
                <a:solidFill>
                  <a:srgbClr val="202124"/>
                </a:solidFill>
                <a:effectLst/>
                <a:latin typeface="arial" panose="020B0604020202020204" pitchFamily="34" charset="0"/>
              </a:rPr>
              <a:t>XSS can have huge implications for a web application and its users. User accounts can be hijacked, credentials could be stolen, sensitive data could be exfiltrated, and lastly, access to your client computers can be obtained.</a:t>
            </a:r>
          </a:p>
          <a:p>
            <a:pPr marL="342900" indent="-342900">
              <a:buFont typeface="Arial" panose="020B0604020202020204" pitchFamily="34" charset="0"/>
              <a:buChar char="•"/>
            </a:pPr>
            <a:endParaRPr lang="en-US" sz="2000" dirty="0">
              <a:solidFill>
                <a:srgbClr val="202124"/>
              </a:solidFill>
              <a:latin typeface="arial" panose="020B0604020202020204" pitchFamily="34" charset="0"/>
            </a:endParaRPr>
          </a:p>
          <a:p>
            <a:pPr marL="342900" indent="-342900">
              <a:buFont typeface="Arial" panose="020B0604020202020204" pitchFamily="34" charset="0"/>
              <a:buChar char="•"/>
            </a:pPr>
            <a:r>
              <a:rPr lang="en-US" sz="2000" b="0" i="0" dirty="0">
                <a:solidFill>
                  <a:srgbClr val="202124"/>
                </a:solidFill>
                <a:effectLst/>
                <a:latin typeface="arial" panose="020B0604020202020204" pitchFamily="34" charset="0"/>
              </a:rPr>
              <a:t>It can lead to steal all of your user data and it can harmful for your company/website.</a:t>
            </a:r>
          </a:p>
          <a:p>
            <a:pPr marL="342900" indent="-342900">
              <a:buFont typeface="Arial" panose="020B0604020202020204" pitchFamily="34" charset="0"/>
              <a:buChar char="•"/>
            </a:pPr>
            <a:endParaRPr lang="en-US" sz="2000" dirty="0">
              <a:solidFill>
                <a:srgbClr val="202124"/>
              </a:solidFill>
              <a:latin typeface="arial" panose="020B0604020202020204" pitchFamily="34" charset="0"/>
            </a:endParaRPr>
          </a:p>
          <a:p>
            <a:pPr marL="342900" indent="-342900">
              <a:buFont typeface="Arial" panose="020B0604020202020204" pitchFamily="34" charset="0"/>
              <a:buChar char="•"/>
            </a:pPr>
            <a:r>
              <a:rPr lang="en-US" sz="2000" b="0" i="0" dirty="0">
                <a:solidFill>
                  <a:srgbClr val="202124"/>
                </a:solidFill>
                <a:effectLst/>
                <a:latin typeface="arial" panose="020B0604020202020204" pitchFamily="34" charset="0"/>
              </a:rPr>
              <a:t>It is an simple task for attackers to exploit cross site scripting. By injecting malicious script in to un secure  or un-validate browser-supplied input the attacker cause the script returned by the application and executed by the browser. This </a:t>
            </a:r>
            <a:r>
              <a:rPr lang="en-US" sz="2000" dirty="0">
                <a:solidFill>
                  <a:srgbClr val="202124"/>
                </a:solidFill>
                <a:latin typeface="arial" panose="020B0604020202020204" pitchFamily="34" charset="0"/>
              </a:rPr>
              <a:t>c</a:t>
            </a:r>
            <a:r>
              <a:rPr lang="en-US" sz="2000" b="0" i="0" dirty="0">
                <a:solidFill>
                  <a:srgbClr val="202124"/>
                </a:solidFill>
                <a:effectLst/>
                <a:latin typeface="arial" panose="020B0604020202020204" pitchFamily="34" charset="0"/>
              </a:rPr>
              <a:t>ould allow it </a:t>
            </a:r>
            <a:r>
              <a:rPr lang="en-US" sz="2000" dirty="0">
                <a:solidFill>
                  <a:srgbClr val="202124"/>
                </a:solidFill>
                <a:latin typeface="arial" panose="020B0604020202020204" pitchFamily="34" charset="0"/>
              </a:rPr>
              <a:t>t</a:t>
            </a:r>
            <a:r>
              <a:rPr lang="en-US" sz="2000" b="0" i="0" dirty="0">
                <a:solidFill>
                  <a:srgbClr val="202124"/>
                </a:solidFill>
                <a:effectLst/>
                <a:latin typeface="arial" panose="020B0604020202020204" pitchFamily="34" charset="0"/>
              </a:rPr>
              <a:t>o take control of the application ‘s functionality ,manipulate data or plant additional malicious code.  </a:t>
            </a:r>
          </a:p>
          <a:p>
            <a:pPr marL="342900" indent="-342900">
              <a:buFont typeface="Arial" panose="020B0604020202020204" pitchFamily="34" charset="0"/>
              <a:buChar char="•"/>
            </a:pPr>
            <a:endParaRPr lang="en-US" sz="2000" kern="1200" dirty="0">
              <a:solidFill>
                <a:srgbClr val="202124"/>
              </a:solidFill>
              <a:latin typeface="arial" panose="020B0604020202020204" pitchFamily="34" charset="0"/>
              <a:ea typeface="+mn-ea"/>
              <a:cs typeface="+mn-cs"/>
            </a:endParaRPr>
          </a:p>
          <a:p>
            <a:pPr marL="342900" indent="-342900">
              <a:buFont typeface="Arial" panose="020B0604020202020204" pitchFamily="34" charset="0"/>
              <a:buChar char="•"/>
            </a:pPr>
            <a:endParaRPr lang="en-US" sz="2000" kern="1200" dirty="0">
              <a:latin typeface="+mn-lt"/>
              <a:ea typeface="+mn-ea"/>
              <a:cs typeface="+mn-cs"/>
            </a:endParaRPr>
          </a:p>
        </p:txBody>
      </p:sp>
      <p:pic>
        <p:nvPicPr>
          <p:cNvPr id="7" name="Picture 6">
            <a:extLst>
              <a:ext uri="{FF2B5EF4-FFF2-40B4-BE49-F238E27FC236}">
                <a16:creationId xmlns:a16="http://schemas.microsoft.com/office/drawing/2014/main" id="{D73C72CD-AF5F-445E-BB71-20CF1E0D2D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05362" y="1515962"/>
            <a:ext cx="433467" cy="433467"/>
          </a:xfrm>
          <a:prstGeom prst="rect">
            <a:avLst/>
          </a:prstGeom>
        </p:spPr>
      </p:pic>
      <p:pic>
        <p:nvPicPr>
          <p:cNvPr id="9" name="Picture 8">
            <a:extLst>
              <a:ext uri="{FF2B5EF4-FFF2-40B4-BE49-F238E27FC236}">
                <a16:creationId xmlns:a16="http://schemas.microsoft.com/office/drawing/2014/main" id="{AB01916B-E386-4508-9FDD-1CB3E8BD26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3458" y="0"/>
            <a:ext cx="2928542" cy="373135"/>
          </a:xfrm>
          <a:prstGeom prst="rect">
            <a:avLst/>
          </a:prstGeom>
        </p:spPr>
      </p:pic>
      <p:sp>
        <p:nvSpPr>
          <p:cNvPr id="10" name="Content Placeholder 2">
            <a:extLst>
              <a:ext uri="{FF2B5EF4-FFF2-40B4-BE49-F238E27FC236}">
                <a16:creationId xmlns:a16="http://schemas.microsoft.com/office/drawing/2014/main" id="{7C69F817-7BF5-4F1E-B02C-7864B652C665}"/>
              </a:ext>
            </a:extLst>
          </p:cNvPr>
          <p:cNvSpPr>
            <a:spLocks noGrp="1"/>
          </p:cNvSpPr>
          <p:nvPr>
            <p:ph idx="1"/>
          </p:nvPr>
        </p:nvSpPr>
        <p:spPr>
          <a:xfrm>
            <a:off x="1504190" y="1051272"/>
            <a:ext cx="10018713" cy="1699590"/>
          </a:xfrm>
        </p:spPr>
        <p:txBody>
          <a:bodyPr>
            <a:noAutofit/>
          </a:bodyPr>
          <a:lstStyle/>
          <a:p>
            <a:pPr marL="0" indent="0">
              <a:buNone/>
            </a:pPr>
            <a:r>
              <a:rPr lang="en-IN" sz="2000" dirty="0"/>
              <a:t> </a:t>
            </a:r>
          </a:p>
        </p:txBody>
      </p:sp>
      <p:sp>
        <p:nvSpPr>
          <p:cNvPr id="15" name="Content Placeholder 2">
            <a:extLst>
              <a:ext uri="{FF2B5EF4-FFF2-40B4-BE49-F238E27FC236}">
                <a16:creationId xmlns:a16="http://schemas.microsoft.com/office/drawing/2014/main" id="{AC0BD221-90EA-4D7E-ACBA-F621122A62FA}"/>
              </a:ext>
            </a:extLst>
          </p:cNvPr>
          <p:cNvSpPr txBox="1">
            <a:spLocks/>
          </p:cNvSpPr>
          <p:nvPr/>
        </p:nvSpPr>
        <p:spPr>
          <a:xfrm>
            <a:off x="1656590" y="1203672"/>
            <a:ext cx="10018713" cy="1699590"/>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a:lstStyle>
          <a:p>
            <a:pPr marL="0" indent="0">
              <a:buFont typeface="Arial"/>
              <a:buNone/>
            </a:pPr>
            <a:r>
              <a:rPr lang="en-IN" sz="2000"/>
              <a:t> </a:t>
            </a:r>
            <a:endParaRPr lang="en-IN" sz="2000" dirty="0"/>
          </a:p>
        </p:txBody>
      </p:sp>
      <p:pic>
        <p:nvPicPr>
          <p:cNvPr id="16" name="Picture 15">
            <a:extLst>
              <a:ext uri="{FF2B5EF4-FFF2-40B4-BE49-F238E27FC236}">
                <a16:creationId xmlns:a16="http://schemas.microsoft.com/office/drawing/2014/main" id="{8926A65B-80CB-468B-9447-B761AE78B0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66859" y="2558555"/>
            <a:ext cx="537015" cy="537015"/>
          </a:xfrm>
          <a:prstGeom prst="rect">
            <a:avLst/>
          </a:prstGeom>
        </p:spPr>
      </p:pic>
      <p:pic>
        <p:nvPicPr>
          <p:cNvPr id="17" name="Picture 16">
            <a:extLst>
              <a:ext uri="{FF2B5EF4-FFF2-40B4-BE49-F238E27FC236}">
                <a16:creationId xmlns:a16="http://schemas.microsoft.com/office/drawing/2014/main" id="{14C25EB7-EF5E-4E0D-8FA3-199B44B0D96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653071" y="3809478"/>
            <a:ext cx="696237" cy="696237"/>
          </a:xfrm>
          <a:prstGeom prst="rect">
            <a:avLst/>
          </a:prstGeom>
        </p:spPr>
      </p:pic>
    </p:spTree>
    <p:extLst>
      <p:ext uri="{BB962C8B-B14F-4D97-AF65-F5344CB8AC3E}">
        <p14:creationId xmlns:p14="http://schemas.microsoft.com/office/powerpoint/2010/main" val="811527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0D4A9-2309-4134-A1F6-0EDE32BE13B9}"/>
              </a:ext>
            </a:extLst>
          </p:cNvPr>
          <p:cNvSpPr>
            <a:spLocks noGrp="1"/>
          </p:cNvSpPr>
          <p:nvPr>
            <p:ph type="title"/>
          </p:nvPr>
        </p:nvSpPr>
        <p:spPr>
          <a:xfrm>
            <a:off x="1484311" y="685800"/>
            <a:ext cx="10018713" cy="626165"/>
          </a:xfrm>
        </p:spPr>
        <p:txBody>
          <a:bodyPr>
            <a:normAutofit fontScale="90000"/>
          </a:bodyPr>
          <a:lstStyle/>
          <a:p>
            <a:r>
              <a:rPr lang="en-IN" u="sng" dirty="0"/>
              <a:t>REMEDY </a:t>
            </a:r>
          </a:p>
        </p:txBody>
      </p:sp>
      <p:sp>
        <p:nvSpPr>
          <p:cNvPr id="3" name="Content Placeholder 2">
            <a:extLst>
              <a:ext uri="{FF2B5EF4-FFF2-40B4-BE49-F238E27FC236}">
                <a16:creationId xmlns:a16="http://schemas.microsoft.com/office/drawing/2014/main" id="{06A5FD12-A293-46F4-959D-9BC23C9D88FA}"/>
              </a:ext>
            </a:extLst>
          </p:cNvPr>
          <p:cNvSpPr>
            <a:spLocks noGrp="1"/>
          </p:cNvSpPr>
          <p:nvPr>
            <p:ph idx="1"/>
          </p:nvPr>
        </p:nvSpPr>
        <p:spPr>
          <a:xfrm>
            <a:off x="1484311" y="1401416"/>
            <a:ext cx="9687272" cy="4949687"/>
          </a:xfrm>
        </p:spPr>
        <p:txBody>
          <a:bodyPr>
            <a:normAutofit lnSpcReduction="10000"/>
          </a:bodyPr>
          <a:lstStyle/>
          <a:p>
            <a:r>
              <a:rPr lang="en-US" dirty="0"/>
              <a:t>If you want to prevent your website to be vulnerable of cross site scripting then you should enable </a:t>
            </a:r>
            <a:r>
              <a:rPr lang="en-US" dirty="0" err="1"/>
              <a:t>noscript</a:t>
            </a:r>
            <a:r>
              <a:rPr lang="en-US" dirty="0"/>
              <a:t> on browser</a:t>
            </a:r>
          </a:p>
          <a:p>
            <a:r>
              <a:rPr lang="en-US" b="1" dirty="0">
                <a:solidFill>
                  <a:srgbClr val="0E101A"/>
                </a:solidFill>
                <a:effectLst/>
              </a:rPr>
              <a:t>Encode data on output.</a:t>
            </a:r>
            <a:r>
              <a:rPr lang="en-US" dirty="0">
                <a:solidFill>
                  <a:srgbClr val="0E101A"/>
                </a:solidFill>
                <a:effectLst/>
              </a:rPr>
              <a:t> At the point where user-controllable data is output in HTTP responses, encode the output to prevent it from being interpreted as active content. Depending on the output context, this might require applying combinations of HTML, URL, JavaScript, and CSS encoding.</a:t>
            </a:r>
          </a:p>
          <a:p>
            <a:r>
              <a:rPr lang="en-US" b="1" dirty="0">
                <a:solidFill>
                  <a:srgbClr val="0E101A"/>
                </a:solidFill>
                <a:effectLst/>
              </a:rPr>
              <a:t>Use appropriate response headers.</a:t>
            </a:r>
            <a:r>
              <a:rPr lang="en-US" dirty="0">
                <a:solidFill>
                  <a:srgbClr val="0E101A"/>
                </a:solidFill>
                <a:effectLst/>
              </a:rPr>
              <a:t> To prevent XSS in HTTP responses that aren't intended to contain any HTML or JavaScript, you can use the Content-Type and X-Content-Type-Options headers to ensure that browsers interpret the responses in the way you intend.</a:t>
            </a:r>
          </a:p>
          <a:p>
            <a:r>
              <a:rPr lang="en-US" dirty="0">
                <a:solidFill>
                  <a:srgbClr val="0E101A"/>
                </a:solidFill>
                <a:effectLst/>
              </a:rPr>
              <a:t>POC including screenshot /screen recording is include in the report  which is attached </a:t>
            </a:r>
            <a:r>
              <a:rPr lang="en-US" dirty="0" err="1">
                <a:solidFill>
                  <a:srgbClr val="0E101A"/>
                </a:solidFill>
                <a:effectLst/>
              </a:rPr>
              <a:t>bekow</a:t>
            </a:r>
            <a:r>
              <a:rPr lang="en-US" dirty="0">
                <a:solidFill>
                  <a:srgbClr val="0E101A"/>
                </a:solidFill>
                <a:effectLst/>
              </a:rPr>
              <a:t>. </a:t>
            </a:r>
          </a:p>
          <a:p>
            <a:endParaRPr lang="en-IN" dirty="0"/>
          </a:p>
        </p:txBody>
      </p:sp>
      <p:pic>
        <p:nvPicPr>
          <p:cNvPr id="4" name="Picture 3">
            <a:extLst>
              <a:ext uri="{FF2B5EF4-FFF2-40B4-BE49-F238E27FC236}">
                <a16:creationId xmlns:a16="http://schemas.microsoft.com/office/drawing/2014/main" id="{CE6D393D-9754-4B1D-B367-4B7542B8D3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74778" y="5327677"/>
            <a:ext cx="1530323" cy="1530323"/>
          </a:xfrm>
          <a:prstGeom prst="rect">
            <a:avLst/>
          </a:prstGeom>
        </p:spPr>
      </p:pic>
      <p:pic>
        <p:nvPicPr>
          <p:cNvPr id="5" name="Picture 4">
            <a:extLst>
              <a:ext uri="{FF2B5EF4-FFF2-40B4-BE49-F238E27FC236}">
                <a16:creationId xmlns:a16="http://schemas.microsoft.com/office/drawing/2014/main" id="{03C348BE-2D9D-4974-BF61-8E0CA55400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3458" y="0"/>
            <a:ext cx="2928542" cy="373135"/>
          </a:xfrm>
          <a:prstGeom prst="rect">
            <a:avLst/>
          </a:prstGeom>
        </p:spPr>
      </p:pic>
    </p:spTree>
    <p:extLst>
      <p:ext uri="{BB962C8B-B14F-4D97-AF65-F5344CB8AC3E}">
        <p14:creationId xmlns:p14="http://schemas.microsoft.com/office/powerpoint/2010/main" val="4136037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0E7A-5EB7-4D93-8E51-B0460DB486AF}"/>
              </a:ext>
            </a:extLst>
          </p:cNvPr>
          <p:cNvSpPr>
            <a:spLocks noGrp="1"/>
          </p:cNvSpPr>
          <p:nvPr>
            <p:ph type="title"/>
          </p:nvPr>
        </p:nvSpPr>
        <p:spPr>
          <a:xfrm>
            <a:off x="1484311" y="685801"/>
            <a:ext cx="10018713" cy="616225"/>
          </a:xfrm>
        </p:spPr>
        <p:txBody>
          <a:bodyPr>
            <a:normAutofit fontScale="90000"/>
          </a:bodyPr>
          <a:lstStyle/>
          <a:p>
            <a:r>
              <a:rPr lang="en-US" u="sng" dirty="0"/>
              <a:t>SCREENSHOT</a:t>
            </a:r>
            <a:endParaRPr lang="en-IN" u="sng" dirty="0"/>
          </a:p>
        </p:txBody>
      </p:sp>
      <p:pic>
        <p:nvPicPr>
          <p:cNvPr id="9" name="Picture 8">
            <a:extLst>
              <a:ext uri="{FF2B5EF4-FFF2-40B4-BE49-F238E27FC236}">
                <a16:creationId xmlns:a16="http://schemas.microsoft.com/office/drawing/2014/main" id="{E3EAFC15-6BFB-440C-B110-83E152751C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9531" y="1649895"/>
            <a:ext cx="10286271" cy="4393095"/>
          </a:xfrm>
          <a:prstGeom prst="rect">
            <a:avLst/>
          </a:prstGeom>
        </p:spPr>
      </p:pic>
      <p:pic>
        <p:nvPicPr>
          <p:cNvPr id="10" name="Picture 9">
            <a:extLst>
              <a:ext uri="{FF2B5EF4-FFF2-40B4-BE49-F238E27FC236}">
                <a16:creationId xmlns:a16="http://schemas.microsoft.com/office/drawing/2014/main" id="{3A870E25-D1A9-4C5D-8AFD-2728C229A4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3458" y="0"/>
            <a:ext cx="2928542" cy="373135"/>
          </a:xfrm>
          <a:prstGeom prst="rect">
            <a:avLst/>
          </a:prstGeom>
        </p:spPr>
      </p:pic>
    </p:spTree>
    <p:extLst>
      <p:ext uri="{BB962C8B-B14F-4D97-AF65-F5344CB8AC3E}">
        <p14:creationId xmlns:p14="http://schemas.microsoft.com/office/powerpoint/2010/main" val="22655569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EB3E49F-398E-4D3D-8867-56AD396AFC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7149" y="1003868"/>
            <a:ext cx="9931147" cy="4691254"/>
          </a:xfrm>
          <a:prstGeom prst="rect">
            <a:avLst/>
          </a:prstGeom>
        </p:spPr>
      </p:pic>
      <p:pic>
        <p:nvPicPr>
          <p:cNvPr id="6" name="Picture 5">
            <a:extLst>
              <a:ext uri="{FF2B5EF4-FFF2-40B4-BE49-F238E27FC236}">
                <a16:creationId xmlns:a16="http://schemas.microsoft.com/office/drawing/2014/main" id="{E038906B-E2B9-4202-82B9-27345D900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3458" y="0"/>
            <a:ext cx="2928542" cy="373135"/>
          </a:xfrm>
          <a:prstGeom prst="rect">
            <a:avLst/>
          </a:prstGeom>
        </p:spPr>
      </p:pic>
    </p:spTree>
    <p:extLst>
      <p:ext uri="{BB962C8B-B14F-4D97-AF65-F5344CB8AC3E}">
        <p14:creationId xmlns:p14="http://schemas.microsoft.com/office/powerpoint/2010/main" val="5950947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A54AF5-7EC6-4D9E-A7B2-5413B96E76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4233" y="904462"/>
            <a:ext cx="10333105" cy="4770781"/>
          </a:xfrm>
          <a:prstGeom prst="rect">
            <a:avLst/>
          </a:prstGeom>
        </p:spPr>
      </p:pic>
      <p:pic>
        <p:nvPicPr>
          <p:cNvPr id="6" name="Picture 5">
            <a:extLst>
              <a:ext uri="{FF2B5EF4-FFF2-40B4-BE49-F238E27FC236}">
                <a16:creationId xmlns:a16="http://schemas.microsoft.com/office/drawing/2014/main" id="{64A803F6-13F0-4002-B4F4-A23F0FC040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63458" y="0"/>
            <a:ext cx="2928542" cy="373135"/>
          </a:xfrm>
          <a:prstGeom prst="rect">
            <a:avLst/>
          </a:prstGeom>
        </p:spPr>
      </p:pic>
    </p:spTree>
    <p:extLst>
      <p:ext uri="{BB962C8B-B14F-4D97-AF65-F5344CB8AC3E}">
        <p14:creationId xmlns:p14="http://schemas.microsoft.com/office/powerpoint/2010/main" val="2380846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F4E48-132F-42EC-98A0-ECEBB8EC2D5A}"/>
              </a:ext>
            </a:extLst>
          </p:cNvPr>
          <p:cNvSpPr>
            <a:spLocks noGrp="1"/>
          </p:cNvSpPr>
          <p:nvPr>
            <p:ph type="title"/>
          </p:nvPr>
        </p:nvSpPr>
        <p:spPr>
          <a:xfrm>
            <a:off x="1484311" y="685800"/>
            <a:ext cx="10018713" cy="745435"/>
          </a:xfrm>
        </p:spPr>
        <p:txBody>
          <a:bodyPr/>
          <a:lstStyle/>
          <a:p>
            <a:r>
              <a:rPr lang="en-US" u="sng" dirty="0"/>
              <a:t>POC  VEDIO </a:t>
            </a:r>
            <a:endParaRPr lang="en-IN" u="sng" dirty="0"/>
          </a:p>
        </p:txBody>
      </p:sp>
      <p:pic>
        <p:nvPicPr>
          <p:cNvPr id="5" name="Picture 4">
            <a:extLst>
              <a:ext uri="{FF2B5EF4-FFF2-40B4-BE49-F238E27FC236}">
                <a16:creationId xmlns:a16="http://schemas.microsoft.com/office/drawing/2014/main" id="{67FC3291-5385-4576-9BB1-06C755A926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63458" y="0"/>
            <a:ext cx="2928542" cy="373135"/>
          </a:xfrm>
          <a:prstGeom prst="rect">
            <a:avLst/>
          </a:prstGeom>
        </p:spPr>
      </p:pic>
      <p:pic>
        <p:nvPicPr>
          <p:cNvPr id="3" name="TASK-3">
            <a:hlinkClick r:id="" action="ppaction://media"/>
            <a:extLst>
              <a:ext uri="{FF2B5EF4-FFF2-40B4-BE49-F238E27FC236}">
                <a16:creationId xmlns:a16="http://schemas.microsoft.com/office/drawing/2014/main" id="{129D48CC-77BF-4C67-8CCF-71E4CA9685B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243945" y="1431235"/>
            <a:ext cx="8816751" cy="4651513"/>
          </a:xfrm>
          <a:prstGeom prst="rect">
            <a:avLst/>
          </a:prstGeom>
        </p:spPr>
      </p:pic>
    </p:spTree>
    <p:extLst>
      <p:ext uri="{BB962C8B-B14F-4D97-AF65-F5344CB8AC3E}">
        <p14:creationId xmlns:p14="http://schemas.microsoft.com/office/powerpoint/2010/main" val="4058620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78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205</TotalTime>
  <Words>436</Words>
  <Application>Microsoft Office PowerPoint</Application>
  <PresentationFormat>Widescreen</PresentationFormat>
  <Paragraphs>37</Paragraphs>
  <Slides>9</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Arial</vt:lpstr>
      <vt:lpstr>Corbel</vt:lpstr>
      <vt:lpstr>NEW TIMES ROMAN</vt:lpstr>
      <vt:lpstr>Poppins</vt:lpstr>
      <vt:lpstr>Trebuchet MS (Body)</vt:lpstr>
      <vt:lpstr>Parallax</vt:lpstr>
      <vt:lpstr>PowerPoint Presentation</vt:lpstr>
      <vt:lpstr>WEBSITE INFORMATION </vt:lpstr>
      <vt:lpstr>REPORT </vt:lpstr>
      <vt:lpstr>PowerPoint Presentation</vt:lpstr>
      <vt:lpstr>REMEDY </vt:lpstr>
      <vt:lpstr>SCREENSHOT</vt:lpstr>
      <vt:lpstr>PowerPoint Presentation</vt:lpstr>
      <vt:lpstr>PowerPoint Presentation</vt:lpstr>
      <vt:lpstr>POC  VEDIO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NAVEEN KUMAR A</dc:creator>
  <cp:lastModifiedBy>NAVEEN KUMAR A</cp:lastModifiedBy>
  <cp:revision>15</cp:revision>
  <dcterms:created xsi:type="dcterms:W3CDTF">2021-08-05T06:19:25Z</dcterms:created>
  <dcterms:modified xsi:type="dcterms:W3CDTF">2021-08-05T09:54:19Z</dcterms:modified>
</cp:coreProperties>
</file>

<file path=docProps/thumbnail.jpeg>
</file>